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67" r:id="rId4"/>
    <p:sldId id="259" r:id="rId5"/>
    <p:sldId id="260" r:id="rId6"/>
    <p:sldId id="258" r:id="rId7"/>
    <p:sldId id="27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FE2"/>
    <a:srgbClr val="83F989"/>
    <a:srgbClr val="FFEA8F"/>
    <a:srgbClr val="402F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32C1D-F013-48AD-B731-26719D04686A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9B3F-77D4-4F7F-9851-FAD929A177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5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89B3F-77D4-4F7F-9851-FAD929A177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9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A0973-2598-4AF1-BD6E-96C5FA2855A9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65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0CD0-EF95-42E6-A1EC-C04899374F7B}" type="datetime1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537A-A121-481E-B8C4-9E5783A2A4E2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36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79BC-2774-4A50-BFEC-06B4780E4C25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229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70D3-ACEE-4618-9AEC-E674734276F1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123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6339-994C-4C96-9CD0-F675EA65399D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773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2384A-7D0E-4BF5-8C59-E5136C182BD0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2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1C326-86DA-4E26-8ACE-CC2BE6C4330C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25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066CC-DB96-464A-95D9-8D78D9CFD86B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95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A26BF-9D0B-41E1-BD3C-771EFC802EA7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27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7BF1-8EFE-4062-AA44-291E813E0E82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4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F88E-8BE9-4958-8666-F91510A04759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4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C8C02-FF3C-4EF6-BC8A-16CCDE2245F5}" type="datetime1">
              <a:rPr lang="ru-RU" smtClean="0"/>
              <a:t>14.06.2020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5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67896-15CD-40A4-ADAA-7F9EB7229A7A}" type="datetime1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92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58ED-8C2F-4785-8B44-57F6E9872BBC}" type="datetime1">
              <a:rPr lang="ru-RU" smtClean="0"/>
              <a:t>14.06.2020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56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BD41-E361-4E83-88AE-FF8459931C3E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17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AF45A-4496-4E60-81F8-DFBB67CBC94F}" type="datetime1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62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E309064-67BF-4291-9CFB-39B0D5878240}" type="datetime1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3456EC0-1A2F-4831-AABC-14D6C29F21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9399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5637" y="581891"/>
            <a:ext cx="7744692" cy="2102186"/>
          </a:xfrm>
        </p:spPr>
        <p:txBody>
          <a:bodyPr>
            <a:noAutofit/>
          </a:bodyPr>
          <a:lstStyle/>
          <a:p>
            <a:r>
              <a:rPr lang="uk-UA" sz="4400" b="1" dirty="0">
                <a:solidFill>
                  <a:srgbClr val="FFEA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Варіабельність дихання в просторі і часі. Екологія </a:t>
            </a:r>
            <a:r>
              <a:rPr lang="uk-UA" sz="4400" b="1" dirty="0" smtClean="0">
                <a:solidFill>
                  <a:srgbClr val="FFEA8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дихання</a:t>
            </a:r>
            <a:endParaRPr lang="ru-RU" sz="4400" dirty="0">
              <a:solidFill>
                <a:srgbClr val="FFEA8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7964" y="3406005"/>
            <a:ext cx="4289570" cy="52031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83F9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експерименту:</a:t>
            </a:r>
            <a:endParaRPr lang="ru-RU" sz="2800" dirty="0">
              <a:solidFill>
                <a:srgbClr val="83F9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21768" y="6206836"/>
            <a:ext cx="352536" cy="651164"/>
          </a:xfrm>
        </p:spPr>
        <p:txBody>
          <a:bodyPr/>
          <a:lstStyle/>
          <a:p>
            <a:fld id="{53456EC0-1A2F-4831-AABC-14D6C29F215A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366655" y="3977505"/>
            <a:ext cx="7716980" cy="22293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Відпрацювати методику визначення інтенсивності дихання (метод титрування соляною кислотою з фенолфталеїном). Визначити інтенсивність процесу у різних ярусів листків, у рослин різних </a:t>
            </a:r>
            <a:r>
              <a:rPr lang="uk-UA" sz="2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екогруп</a:t>
            </a:r>
            <a:r>
              <a:rPr lang="uk-UA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 цілих та ушкоджених листків. Встановити зміну процесу протягом </a:t>
            </a:r>
            <a:r>
              <a:rPr lang="uk-UA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дня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582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82264" y="6188075"/>
            <a:ext cx="809736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8873" y="913263"/>
            <a:ext cx="104463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dirty="0" smtClean="0"/>
              <a:t>Вирахувати </a:t>
            </a:r>
            <a:r>
              <a:rPr lang="uk-UA" sz="2200" dirty="0" smtClean="0"/>
              <a:t>середнє арифметичне для однотипних </a:t>
            </a:r>
            <a:r>
              <a:rPr lang="uk-UA" sz="2200" dirty="0" err="1" smtClean="0"/>
              <a:t>повторностей</a:t>
            </a:r>
            <a:r>
              <a:rPr lang="uk-UA" sz="22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sz="22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dirty="0" smtClean="0"/>
              <a:t>Побудувати </a:t>
            </a:r>
            <a:r>
              <a:rPr lang="uk-UA" sz="2200" dirty="0" smtClean="0"/>
              <a:t>лінійні графіки денного коливання параметрів </a:t>
            </a:r>
            <a:r>
              <a:rPr lang="uk-UA" sz="2200" dirty="0" smtClean="0"/>
              <a:t>дихання у </a:t>
            </a:r>
            <a:r>
              <a:rPr lang="uk-UA" sz="2200" dirty="0" smtClean="0"/>
              <a:t>піддослідних рослин.  По осі ординат (у) відкладають значення інтенсивності </a:t>
            </a:r>
            <a:r>
              <a:rPr lang="uk-UA" sz="2200" dirty="0" smtClean="0"/>
              <a:t>дихання, </a:t>
            </a:r>
            <a:r>
              <a:rPr lang="uk-UA" sz="2200" dirty="0" smtClean="0"/>
              <a:t>на осі абсциси (х</a:t>
            </a:r>
            <a:r>
              <a:rPr lang="uk-UA" sz="2200" dirty="0" smtClean="0"/>
              <a:t>) позначками 1, 2, 3, 4 </a:t>
            </a:r>
            <a:r>
              <a:rPr lang="uk-UA" sz="2200" dirty="0" smtClean="0"/>
              <a:t>– час фіксації результатів досліду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uk-UA" sz="22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200" dirty="0" smtClean="0"/>
              <a:t>Сформулювати висновок, описавши денний хід </a:t>
            </a:r>
            <a:r>
              <a:rPr lang="uk-UA" sz="2200" dirty="0" smtClean="0"/>
              <a:t>дихання </a:t>
            </a:r>
            <a:r>
              <a:rPr lang="uk-UA" sz="2200" dirty="0" smtClean="0"/>
              <a:t>у піддослідних рослин. Відзначити виявлені загальні закономірності (якщо такі присутні)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21536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7849" y="284017"/>
            <a:ext cx="8127278" cy="421871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uk-UA" sz="2000" b="1" i="1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Теоретична основа експерименту</a:t>
            </a:r>
            <a:r>
              <a:rPr lang="uk-UA" sz="2000" b="1" i="1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притаманне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всім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органам, тканинам і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клітинам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рослини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Інтенсивність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, як кількісний показник що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характериує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цей процес,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можна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виначити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вимірюючи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кількість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вуглекислого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газу,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виділяється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органом рослини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або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вимірюючи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кисень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поглинається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нею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Інтенсивність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рослин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– величина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непостійна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Найбільш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високу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інтенсивність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молоді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органи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тканини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рослин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Також інтенсивність дихання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залежить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біологічного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виду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рослини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зовнішніх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умов,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того, в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яких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рослинних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органах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воно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протікає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Найактивніш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е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ють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репродуктивн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орган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потім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листя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слабкіше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дихають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стебло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коріння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uk-UA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76296" y="6188075"/>
            <a:ext cx="449518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211" y="386194"/>
            <a:ext cx="2831003" cy="32762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Текст 5"/>
          <p:cNvSpPr txBox="1">
            <a:spLocks/>
          </p:cNvSpPr>
          <p:nvPr/>
        </p:nvSpPr>
        <p:spPr>
          <a:xfrm>
            <a:off x="337849" y="4685072"/>
            <a:ext cx="11618624" cy="17850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Активність процесу дихання у тіньовитривалих рослин-</a:t>
            </a:r>
            <a:r>
              <a:rPr lang="uk-UA" sz="2000" dirty="0" err="1" smtClean="0">
                <a:solidFill>
                  <a:schemeClr val="accent6">
                    <a:lumMod val="75000"/>
                  </a:schemeClr>
                </a:solidFill>
              </a:rPr>
              <a:t>сціофітів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 слабкіше, ні у світлолюбних геліофітів.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Високі параметри дихання відзначені у високогірних рослин, адаптованих до зниженого парціального тиску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uk-UA" sz="20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цвілевих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грибів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бактерій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посилюється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підвищенням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температури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(на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кожні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º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С – приблизно у 2-3 рази),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зупиняючись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</a:rPr>
              <a:t>температури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45-50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º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endParaRPr lang="uk-UA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84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93168" y="6206836"/>
            <a:ext cx="571123" cy="651164"/>
          </a:xfrm>
        </p:spPr>
        <p:txBody>
          <a:bodyPr/>
          <a:lstStyle/>
          <a:p>
            <a:fld id="{53456EC0-1A2F-4831-AABC-14D6C29F215A}" type="slidenum">
              <a:rPr lang="ru-RU" smtClean="0"/>
              <a:t>3</a:t>
            </a:fld>
            <a:endParaRPr lang="ru-RU" dirty="0"/>
          </a:p>
        </p:txBody>
      </p:sp>
      <p:pic>
        <p:nvPicPr>
          <p:cNvPr id="5" name="Picture 3" descr="G:\3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72" y="872837"/>
            <a:ext cx="3879272" cy="273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5"/>
          <p:cNvSpPr txBox="1">
            <a:spLocks/>
          </p:cNvSpPr>
          <p:nvPr/>
        </p:nvSpPr>
        <p:spPr>
          <a:xfrm>
            <a:off x="5018430" y="458500"/>
            <a:ext cx="5915892" cy="32999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У тканинах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зимуючих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органів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рослин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бруньки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листяних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дерев,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голки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хвойних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продовжується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(з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різко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зниженою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інтенсивністю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) і при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значних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морозах.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рослин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стимулюють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механічні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хімічні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подразнення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Закономірно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змінюється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під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час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розвитку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рослини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та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її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органів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uk-UA" sz="2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>
          <a:xfrm>
            <a:off x="983673" y="3758479"/>
            <a:ext cx="10307782" cy="2154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Сухе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насіння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дихає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досить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слабко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. При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набуханні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наступному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проростанні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насіння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посилюється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у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сотні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і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тисячі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разів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Із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закінченням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періоду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активного росту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рослин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їхніх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тканин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слабшає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що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пов'язується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з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процесом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старіння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протоплазми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. При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дозріванні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насіння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плодів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інтенсивність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дихання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dirty="0" err="1">
                <a:solidFill>
                  <a:schemeClr val="accent6">
                    <a:lumMod val="75000"/>
                  </a:schemeClr>
                </a:solidFill>
              </a:rPr>
              <a:t>зменшується</a:t>
            </a:r>
            <a:r>
              <a:rPr lang="ru-RU" sz="2200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uk-UA" sz="2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98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450" y="96982"/>
            <a:ext cx="11493305" cy="1468581"/>
          </a:xfrm>
        </p:spPr>
        <p:txBody>
          <a:bodyPr>
            <a:normAutofit/>
          </a:bodyPr>
          <a:lstStyle/>
          <a:p>
            <a:pPr algn="ctr"/>
            <a:r>
              <a:rPr lang="uk-UA" sz="2200" b="1" i="1" cap="none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експерименту: 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</a:t>
            </a:r>
            <a:r>
              <a:rPr lang="uk-UA" sz="2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інтенсивності дихання в залежності від об’єкта та від часу 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доби</a:t>
            </a:r>
            <a:r>
              <a:rPr lang="uk-UA" sz="2200" dirty="0" smtClean="0"/>
              <a:t>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200" b="1" i="1" cap="none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 </a:t>
            </a:r>
            <a:r>
              <a:rPr lang="uk-UA" sz="2200" b="1" i="1" cap="none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експерименту:</a:t>
            </a:r>
            <a:r>
              <a:rPr lang="uk-UA" sz="2200" b="1" cap="none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200" b="1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листки різних чагарникових і деревних рослин, цілі та пошкоджені </a:t>
            </a:r>
            <a:r>
              <a:rPr lang="uk-UA" sz="22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комахами</a:t>
            </a:r>
            <a:endParaRPr lang="ru-RU" sz="2200" b="1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811755" y="6188075"/>
            <a:ext cx="380245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4</a:t>
            </a:fld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484" y="1565564"/>
            <a:ext cx="8082397" cy="497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6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9608" y="137242"/>
            <a:ext cx="3240674" cy="647376"/>
          </a:xfrm>
        </p:spPr>
        <p:txBody>
          <a:bodyPr>
            <a:normAutofit/>
          </a:bodyPr>
          <a:lstStyle/>
          <a:p>
            <a:r>
              <a:rPr lang="uk-UA" sz="2400" b="1" dirty="0" err="1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хІд</a:t>
            </a:r>
            <a:r>
              <a:rPr lang="uk-UA" sz="2400" b="1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експерименту</a:t>
            </a:r>
            <a:endParaRPr lang="ru-RU" sz="2400" b="1" dirty="0">
              <a:solidFill>
                <a:srgbClr val="B7FF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56337" y="6188075"/>
            <a:ext cx="435663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56909" y="890726"/>
            <a:ext cx="64146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Відбирають наважки листків піддослідних рослин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вагою 8-9 г 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(без черешків). Вміщують об’єкти в марлеві мішечки, замотують нитками, прикріпляють до гачків на корках колб  темного скла так, щоб об’єкт до </a:t>
            </a:r>
            <a:r>
              <a:rPr lang="uk-UA" sz="2000" dirty="0" err="1">
                <a:solidFill>
                  <a:schemeClr val="accent6">
                    <a:lumMod val="50000"/>
                  </a:schemeClr>
                </a:solidFill>
              </a:rPr>
              <a:t>дна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 не доставав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uk-UA" sz="20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В колбу вливають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10 мл 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розчину </a:t>
            </a:r>
            <a:r>
              <a:rPr lang="uk-UA" sz="2000" dirty="0" err="1" smtClean="0">
                <a:solidFill>
                  <a:schemeClr val="accent6">
                    <a:lumMod val="50000"/>
                  </a:schemeClr>
                </a:solidFill>
              </a:rPr>
              <a:t>Ba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(OH)</a:t>
            </a:r>
            <a:r>
              <a:rPr lang="uk-UA" sz="1600" dirty="0" smtClean="0">
                <a:solidFill>
                  <a:schemeClr val="accent6">
                    <a:lumMod val="50000"/>
                  </a:schemeClr>
                </a:solidFill>
              </a:rPr>
              <a:t>2,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 додають 2-3 краплини 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фенолфталеїну і швидко закривають пробкою з прикріпленим мішечком. Одночасно готують таку ж колбу, але без рослинних об’єктів (контроль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01" y="890726"/>
            <a:ext cx="4593718" cy="34180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3414" y="4738560"/>
            <a:ext cx="11133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В якості порівняння для досліду беруть листки рослин різних видів, листки одного виду, але здорові та пошкоджені листогризучими комахами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Колби залишають на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50-60 </a:t>
            </a:r>
            <a:r>
              <a:rPr lang="uk-UA" sz="2000" dirty="0">
                <a:solidFill>
                  <a:schemeClr val="accent6">
                    <a:lumMod val="50000"/>
                  </a:schemeClr>
                </a:solidFill>
              </a:rPr>
              <a:t>хв. Протягом всього часу колби одночасно колихають кожні 10 хв., щоб карбонат барію не утворив на поверхні суцільну </a:t>
            </a:r>
            <a:r>
              <a:rPr lang="uk-UA" sz="2000" dirty="0" smtClean="0">
                <a:solidFill>
                  <a:schemeClr val="accent6">
                    <a:lumMod val="50000"/>
                  </a:schemeClr>
                </a:solidFill>
              </a:rPr>
              <a:t>плівку.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409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42482" y="6188075"/>
            <a:ext cx="449518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6</a:t>
            </a:fld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80" y="754990"/>
            <a:ext cx="3638491" cy="54330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0457" y="301433"/>
            <a:ext cx="7486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/>
              <a:t>Вуглекислота, яка виділяється рослинами в банках, вступає в </a:t>
            </a:r>
            <a:r>
              <a:rPr lang="uk-UA" sz="2000" dirty="0" smtClean="0"/>
              <a:t>реакцію: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817" y="1169482"/>
            <a:ext cx="5218159" cy="10954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80457" y="2425061"/>
            <a:ext cx="7486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/>
              <a:t>В результаті реакції концентрація розчину </a:t>
            </a:r>
            <a:r>
              <a:rPr lang="uk-UA" sz="2000" dirty="0" smtClean="0"/>
              <a:t>зменшиться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80457" y="3471532"/>
            <a:ext cx="74867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/>
              <a:t>Коли час досліду сплине, колбу з листками швидко відкривають, переливають баритову воду у конічну плоскодонну колбу. Луг </a:t>
            </a:r>
            <a:r>
              <a:rPr lang="uk-UA" sz="2000" dirty="0" smtClean="0"/>
              <a:t>титрують 0,025 Н </a:t>
            </a:r>
            <a:r>
              <a:rPr lang="uk-UA" sz="2000" dirty="0"/>
              <a:t>розчином </a:t>
            </a:r>
            <a:r>
              <a:rPr lang="uk-UA" sz="2000" dirty="0" err="1"/>
              <a:t>HCl</a:t>
            </a:r>
            <a:r>
              <a:rPr lang="uk-UA" sz="2000" dirty="0"/>
              <a:t> до повного зникнення рожевого відтінку</a:t>
            </a:r>
            <a:r>
              <a:rPr lang="uk-UA" sz="2000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/>
              <a:t>Дослід з однотипними </a:t>
            </a:r>
            <a:r>
              <a:rPr lang="uk-UA" sz="2000" dirty="0" err="1"/>
              <a:t>обʼєктами</a:t>
            </a:r>
            <a:r>
              <a:rPr lang="uk-UA" sz="2000" dirty="0"/>
              <a:t> повторюють протягом дня не менше чотирьох раз, з кроком </a:t>
            </a:r>
            <a:r>
              <a:rPr lang="uk-UA" sz="2000" dirty="0" smtClean="0"/>
              <a:t>у 1 – 1,5 </a:t>
            </a:r>
            <a:r>
              <a:rPr lang="uk-UA" sz="2000" dirty="0"/>
              <a:t>год. Для кожного варіанту дослід закладають в двох-трьох повторностях</a:t>
            </a:r>
            <a:r>
              <a:rPr lang="uk-UA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076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659355" y="6070844"/>
            <a:ext cx="532645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6610" y="454627"/>
            <a:ext cx="11873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Результати записують в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таблицю,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з урахуванням того, що для досліду взято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10 мл </a:t>
            </a:r>
            <a:r>
              <a:rPr lang="uk-UA" sz="2000" dirty="0" err="1" smtClean="0">
                <a:solidFill>
                  <a:schemeClr val="accent6">
                    <a:lumMod val="75000"/>
                  </a:schemeClr>
                </a:solidFill>
              </a:rPr>
              <a:t>Ba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(OH)</a:t>
            </a:r>
            <a:r>
              <a:rPr lang="uk-UA" sz="16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uk-UA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49994"/>
              </p:ext>
            </p:extLst>
          </p:nvPr>
        </p:nvGraphicFramePr>
        <p:xfrm>
          <a:off x="1601165" y="1048439"/>
          <a:ext cx="8924021" cy="1357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7666"/>
                <a:gridCol w="1179454"/>
                <a:gridCol w="1032662"/>
                <a:gridCol w="930196"/>
                <a:gridCol w="1280160"/>
                <a:gridCol w="1153551"/>
                <a:gridCol w="900332"/>
              </a:tblGrid>
              <a:tr h="4345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Об’єкт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Наважка, г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Час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Кількість </a:t>
                      </a:r>
                      <a:r>
                        <a:rPr lang="uk-UA" sz="1600" dirty="0" err="1">
                          <a:effectLst/>
                        </a:rPr>
                        <a:t>HCl</a:t>
                      </a:r>
                      <a:r>
                        <a:rPr lang="uk-UA" sz="1600" dirty="0">
                          <a:effectLst/>
                        </a:rPr>
                        <a:t>, мл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початок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кінець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тривалість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контроль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дослід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883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007" y="3206522"/>
            <a:ext cx="2457664" cy="11435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610" y="2606357"/>
            <a:ext cx="955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Інтенсивність дихання досліджених об’єктів визначають за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формулою: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85668" y="4550079"/>
            <a:ext cx="935501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 – результат титрування контрольної колби (мл сірчаної кислоти), b – результат титрування дослідної колби (мл соляної кислоти),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0,55 -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– кількість мг вуглекислого газу, що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еквівалентна 1 мл 0,025 Н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соляної кислоти; Р – наважка піддослідного об’єкту, г; t – час експозиції, в годинах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8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28628" y="6188075"/>
            <a:ext cx="463372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34533" y="585235"/>
            <a:ext cx="10396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Показники інтенсивності </a:t>
            </a:r>
            <a:r>
              <a:rPr lang="uk-UA" sz="2000" dirty="0" err="1" smtClean="0">
                <a:solidFill>
                  <a:schemeClr val="accent6">
                    <a:lumMod val="75000"/>
                  </a:schemeClr>
                </a:solidFill>
              </a:rPr>
              <a:t>диання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переносять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 у підсумкову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таблицю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533" y="2946231"/>
            <a:ext cx="106045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За отриманими результатами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креслять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графіки денного ходу дихання, відобразивши параметри зміни процесу протягом дня для різних об’єктів. На осі ординат (У) відкладають параметри інтенсивності дихання, на осі абсцис (Х) </a:t>
            </a:r>
            <a:r>
              <a:rPr lang="uk-UA" sz="2000" dirty="0" smtClean="0">
                <a:solidFill>
                  <a:schemeClr val="accent6">
                    <a:lumMod val="75000"/>
                  </a:schemeClr>
                </a:solidFill>
              </a:rPr>
              <a:t>позначками «1», «2», «3» 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і </a:t>
            </a:r>
            <a:r>
              <a:rPr lang="uk-UA" sz="2000" dirty="0" err="1">
                <a:solidFill>
                  <a:schemeClr val="accent6">
                    <a:lumMod val="75000"/>
                  </a:schemeClr>
                </a:solidFill>
              </a:rPr>
              <a:t>т.д</a:t>
            </a:r>
            <a:r>
              <a:rPr lang="uk-UA" sz="2000" dirty="0">
                <a:solidFill>
                  <a:schemeClr val="accent6">
                    <a:lumMod val="75000"/>
                  </a:schemeClr>
                </a:solidFill>
              </a:rPr>
              <a:t>. позначають повторність проведення замірів. Термін витримки (початок досліду – кінець досліду) прописують у примітках поряд з графіком</a:t>
            </a:r>
            <a:endParaRPr lang="uk-UA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0271"/>
              </p:ext>
            </p:extLst>
          </p:nvPr>
        </p:nvGraphicFramePr>
        <p:xfrm>
          <a:off x="3311236" y="1143736"/>
          <a:ext cx="4512628" cy="13743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6314"/>
                <a:gridCol w="225631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Об’єкт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>
                          <a:effectLst/>
                        </a:rPr>
                        <a:t>Інтенсивність дихання, мг CO</a:t>
                      </a:r>
                      <a:r>
                        <a:rPr lang="uk-UA" sz="1600" baseline="-25000">
                          <a:effectLst/>
                        </a:rPr>
                        <a:t>2</a:t>
                      </a:r>
                      <a:r>
                        <a:rPr lang="uk-UA" sz="1600">
                          <a:effectLst/>
                        </a:rPr>
                        <a:t>./ г ×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99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066" y="81467"/>
            <a:ext cx="11050587" cy="929796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smtClean="0">
                <a:solidFill>
                  <a:srgbClr val="B7FF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опрацювання результатів експерименту</a:t>
            </a:r>
            <a:endParaRPr lang="ru-RU" sz="2400" b="1" dirty="0">
              <a:solidFill>
                <a:srgbClr val="B7FF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700919" y="6188075"/>
            <a:ext cx="491081" cy="669925"/>
          </a:xfrm>
        </p:spPr>
        <p:txBody>
          <a:bodyPr/>
          <a:lstStyle/>
          <a:p>
            <a:fld id="{53456EC0-1A2F-4831-AABC-14D6C29F215A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4691" y="941871"/>
            <a:ext cx="11914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solidFill>
                  <a:schemeClr val="bg1"/>
                </a:solidFill>
              </a:rPr>
              <a:t>Внести</a:t>
            </a:r>
            <a:r>
              <a:rPr lang="uk-UA" sz="2000" dirty="0" smtClean="0">
                <a:solidFill>
                  <a:schemeClr val="bg1"/>
                </a:solidFill>
              </a:rPr>
              <a:t> до таблиці в журналі спостережень результати </a:t>
            </a:r>
            <a:r>
              <a:rPr lang="uk-UA" sz="2000" dirty="0" smtClean="0">
                <a:solidFill>
                  <a:schemeClr val="bg1"/>
                </a:solidFill>
              </a:rPr>
              <a:t>розрахунків інтенсивності дихання: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639" y="1320377"/>
            <a:ext cx="6261979" cy="536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33901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426</TotalTime>
  <Words>789</Words>
  <Application>Microsoft Office PowerPoint</Application>
  <PresentationFormat>Широкоэкранный</PresentationFormat>
  <Paragraphs>63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Century Gothic</vt:lpstr>
      <vt:lpstr>Times New Roman</vt:lpstr>
      <vt:lpstr>Wingdings</vt:lpstr>
      <vt:lpstr>Wingdings 3</vt:lpstr>
      <vt:lpstr>Сектор</vt:lpstr>
      <vt:lpstr>Варіабельність дихання в просторі і часі. Екологія дихання</vt:lpstr>
      <vt:lpstr>Презентация PowerPoint</vt:lpstr>
      <vt:lpstr>Презентация PowerPoint</vt:lpstr>
      <vt:lpstr>Мета експерименту: визначення інтенсивності дихання в залежності від об’єкта та від часу доби  Об’єкти експерименту: листки різних чагарникових і деревних рослин, цілі та пошкоджені комахами</vt:lpstr>
      <vt:lpstr>хІд експерименту</vt:lpstr>
      <vt:lpstr>Презентация PowerPoint</vt:lpstr>
      <vt:lpstr>Презентация PowerPoint</vt:lpstr>
      <vt:lpstr>Презентация PowerPoint</vt:lpstr>
      <vt:lpstr>Завдання для самостійного опрацювання результатів експерименту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Загороднюк</dc:creator>
  <cp:lastModifiedBy>Загороднюк</cp:lastModifiedBy>
  <cp:revision>68</cp:revision>
  <dcterms:created xsi:type="dcterms:W3CDTF">2020-06-12T19:18:34Z</dcterms:created>
  <dcterms:modified xsi:type="dcterms:W3CDTF">2020-06-14T14:12:43Z</dcterms:modified>
</cp:coreProperties>
</file>